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30275213" cy="42803763"/>
  <p:notesSz cx="6858000" cy="9144000"/>
  <p:defaultTextStyle>
    <a:defPPr>
      <a:defRPr lang="en-US"/>
    </a:defPPr>
    <a:lvl1pPr marL="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9535" userDrawn="1">
          <p15:clr>
            <a:srgbClr val="A4A3A4"/>
          </p15:clr>
        </p15:guide>
        <p15:guide id="2" orient="horz" pos="134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34588"/>
    <p:restoredTop sz="86442"/>
  </p:normalViewPr>
  <p:slideViewPr>
    <p:cSldViewPr snapToGrid="0" snapToObjects="1">
      <p:cViewPr>
        <p:scale>
          <a:sx n="20" d="100"/>
          <a:sy n="20" d="100"/>
        </p:scale>
        <p:origin x="3240" y="144"/>
      </p:cViewPr>
      <p:guideLst>
        <p:guide pos="9535"/>
        <p:guide orient="horz" pos="134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4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tiff"/><Relationship Id="rId5" Type="http://schemas.openxmlformats.org/officeDocument/2006/relationships/image" Target="../media/image3.png"/><Relationship Id="rId6" Type="http://schemas.microsoft.com/office/2007/relationships/hdphoto" Target="../media/hdphoto2.wdp"/><Relationship Id="rId7" Type="http://schemas.openxmlformats.org/officeDocument/2006/relationships/image" Target="../media/image4.tiff"/><Relationship Id="rId8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contrast="23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Connector 53"/>
          <p:cNvCxnSpPr>
            <a:stCxn id="33" idx="5"/>
          </p:cNvCxnSpPr>
          <p:nvPr/>
        </p:nvCxnSpPr>
        <p:spPr>
          <a:xfrm flipV="1">
            <a:off x="11088667" y="36274295"/>
            <a:ext cx="5007090" cy="2693374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33" idx="7"/>
          </p:cNvCxnSpPr>
          <p:nvPr/>
        </p:nvCxnSpPr>
        <p:spPr>
          <a:xfrm flipH="1" flipV="1">
            <a:off x="11088667" y="31324189"/>
            <a:ext cx="5007090" cy="2721918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1862170" y="29741172"/>
            <a:ext cx="10809514" cy="10809514"/>
          </a:xfrm>
          <a:prstGeom prst="ellipse">
            <a:avLst/>
          </a:pr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02040" y="1241950"/>
            <a:ext cx="22071132" cy="2537092"/>
          </a:xfrm>
        </p:spPr>
        <p:txBody>
          <a:bodyPr>
            <a:noAutofit/>
          </a:bodyPr>
          <a:lstStyle/>
          <a:p>
            <a:r>
              <a:rPr lang="en-US" sz="14900" b="1" dirty="0" smtClean="0">
                <a:solidFill>
                  <a:schemeClr val="bg1"/>
                </a:solidFill>
              </a:rPr>
              <a:t>ALGORITHMS IN HARDWARE</a:t>
            </a:r>
            <a:endParaRPr lang="en-US" sz="149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02040" y="7735917"/>
            <a:ext cx="10605581" cy="6917792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Abstract</a:t>
            </a:r>
            <a:endParaRPr lang="en-US" sz="3200" b="1" dirty="0" smtClean="0">
              <a:solidFill>
                <a:schemeClr val="bg1"/>
              </a:solidFill>
            </a:endParaRPr>
          </a:p>
          <a:p>
            <a:pPr algn="just"/>
            <a:r>
              <a:rPr lang="en-US" sz="3200" dirty="0">
                <a:solidFill>
                  <a:schemeClr val="bg1"/>
                </a:solidFill>
              </a:rPr>
              <a:t>The application of cryptographic algorithms in hardware is utilized for security and performance reasons in various public-key </a:t>
            </a:r>
            <a:r>
              <a:rPr lang="en-US" sz="3200" dirty="0" smtClean="0">
                <a:solidFill>
                  <a:schemeClr val="bg1"/>
                </a:solidFill>
              </a:rPr>
              <a:t>cryptosystems. </a:t>
            </a:r>
            <a:r>
              <a:rPr lang="en-US" sz="3200" dirty="0">
                <a:solidFill>
                  <a:schemeClr val="bg1"/>
                </a:solidFill>
              </a:rPr>
              <a:t>The overall aim of the project is to implement algorithms in hardware. The design of the algorithm and logic circuit for a systolic system for modular exponentiation has been defined by Kornerup </a:t>
            </a:r>
            <a:r>
              <a:rPr lang="en-US" sz="3200" dirty="0" smtClean="0">
                <a:solidFill>
                  <a:schemeClr val="bg1"/>
                </a:solidFill>
              </a:rPr>
              <a:t>in </a:t>
            </a:r>
            <a:r>
              <a:rPr lang="en-US" sz="3200" dirty="0">
                <a:solidFill>
                  <a:schemeClr val="bg1"/>
                </a:solidFill>
              </a:rPr>
              <a:t>A Systolic, Linear-Array Multiplier for a Class of Right-Shift </a:t>
            </a:r>
            <a:r>
              <a:rPr lang="en-US" sz="3200" dirty="0" smtClean="0">
                <a:solidFill>
                  <a:schemeClr val="bg1"/>
                </a:solidFill>
              </a:rPr>
              <a:t>Algorithms [1]. </a:t>
            </a:r>
            <a:r>
              <a:rPr lang="en-US" sz="3200" dirty="0">
                <a:solidFill>
                  <a:schemeClr val="bg1"/>
                </a:solidFill>
              </a:rPr>
              <a:t>In order to design this algorithm in VHDL, some other functions were first developed. 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6271171" y="41865053"/>
            <a:ext cx="17732870" cy="52754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None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3743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748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41230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5497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871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82461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9620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09948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chemeClr val="bg1"/>
                </a:solidFill>
              </a:rPr>
              <a:t>  Simon Karing        •        Mathias Helsengren         </a:t>
            </a:r>
            <a:r>
              <a:rPr lang="en-US" sz="3200" dirty="0">
                <a:solidFill>
                  <a:schemeClr val="bg1"/>
                </a:solidFill>
              </a:rPr>
              <a:t>• </a:t>
            </a:r>
            <a:r>
              <a:rPr lang="en-US" sz="3200" dirty="0" smtClean="0">
                <a:solidFill>
                  <a:schemeClr val="bg1"/>
                </a:solidFill>
              </a:rPr>
              <a:t>       Mads </a:t>
            </a:r>
            <a:r>
              <a:rPr lang="en-US" sz="3200" dirty="0">
                <a:solidFill>
                  <a:schemeClr val="bg1"/>
                </a:solidFill>
              </a:rPr>
              <a:t>Riis </a:t>
            </a:r>
            <a:r>
              <a:rPr lang="en-US" sz="3200" dirty="0" smtClean="0">
                <a:solidFill>
                  <a:schemeClr val="bg1"/>
                </a:solidFill>
              </a:rPr>
              <a:t>Rasmussen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       •        Kim </a:t>
            </a:r>
            <a:r>
              <a:rPr lang="en-US" sz="3200" dirty="0">
                <a:solidFill>
                  <a:schemeClr val="bg1"/>
                </a:solidFill>
              </a:rPr>
              <a:t>Hoang </a:t>
            </a:r>
            <a:r>
              <a:rPr lang="en-US" sz="3200" dirty="0" smtClean="0">
                <a:solidFill>
                  <a:schemeClr val="bg1"/>
                </a:solidFill>
              </a:rPr>
              <a:t>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0899" y="39280446"/>
            <a:ext cx="7189865" cy="1921354"/>
          </a:xfrm>
          <a:prstGeom prst="rect">
            <a:avLst/>
          </a:prstGeom>
        </p:spPr>
      </p:pic>
      <p:sp>
        <p:nvSpPr>
          <p:cNvPr id="15" name="Subtitle 2"/>
          <p:cNvSpPr txBox="1">
            <a:spLocks/>
          </p:cNvSpPr>
          <p:nvPr/>
        </p:nvSpPr>
        <p:spPr>
          <a:xfrm>
            <a:off x="4102040" y="5200129"/>
            <a:ext cx="10605581" cy="2489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None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3743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748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41230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5497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871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82461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9620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09948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smtClean="0">
                <a:solidFill>
                  <a:schemeClr val="bg1"/>
                </a:solidFill>
              </a:rPr>
              <a:t>The Project</a:t>
            </a:r>
          </a:p>
          <a:p>
            <a:pPr algn="just"/>
            <a:r>
              <a:rPr lang="en-US" sz="3200" dirty="0">
                <a:solidFill>
                  <a:schemeClr val="bg1"/>
                </a:solidFill>
              </a:rPr>
              <a:t>The goal of this project is to present one such algorithm, a systolic modular exponentiation system, in VHDL on our FPGA board.</a:t>
            </a: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15567591" y="8869569"/>
            <a:ext cx="10605581" cy="4139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None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3743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748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41230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5497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871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82461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9620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09948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smtClean="0">
                <a:solidFill>
                  <a:schemeClr val="bg1"/>
                </a:solidFill>
              </a:rPr>
              <a:t>Conclusion</a:t>
            </a:r>
            <a:endParaRPr lang="en-US" sz="3200" b="1" dirty="0" smtClean="0">
              <a:solidFill>
                <a:schemeClr val="bg1"/>
              </a:solidFill>
            </a:endParaRPr>
          </a:p>
          <a:p>
            <a:pPr algn="just"/>
            <a:r>
              <a:rPr lang="en-US" sz="3200" dirty="0">
                <a:solidFill>
                  <a:schemeClr val="bg1"/>
                </a:solidFill>
              </a:rPr>
              <a:t>We encountered a wide degree of problems throughout our project. This included both software and hardware problems, some of which we were able to overcome. </a:t>
            </a:r>
            <a:r>
              <a:rPr lang="en-US" sz="3200" dirty="0" smtClean="0">
                <a:solidFill>
                  <a:schemeClr val="bg1"/>
                </a:solidFill>
              </a:rPr>
              <a:t>Despite </a:t>
            </a:r>
            <a:r>
              <a:rPr lang="en-US" sz="3200" dirty="0">
                <a:solidFill>
                  <a:schemeClr val="bg1"/>
                </a:solidFill>
              </a:rPr>
              <a:t>our best </a:t>
            </a:r>
            <a:r>
              <a:rPr lang="en-US" sz="3200" dirty="0" smtClean="0">
                <a:solidFill>
                  <a:schemeClr val="bg1"/>
                </a:solidFill>
              </a:rPr>
              <a:t>efforts at fixing a copying mechanism on the modular exponentiator, </a:t>
            </a:r>
            <a:r>
              <a:rPr lang="en-US" sz="3200" dirty="0">
                <a:solidFill>
                  <a:schemeClr val="bg1"/>
                </a:solidFill>
              </a:rPr>
              <a:t>and </a:t>
            </a:r>
            <a:r>
              <a:rPr lang="en-US" sz="3200" dirty="0" smtClean="0">
                <a:solidFill>
                  <a:schemeClr val="bg1"/>
                </a:solidFill>
              </a:rPr>
              <a:t>after </a:t>
            </a:r>
            <a:r>
              <a:rPr lang="en-US" sz="3200" dirty="0">
                <a:solidFill>
                  <a:schemeClr val="bg1"/>
                </a:solidFill>
              </a:rPr>
              <a:t>numerous hours and a great deal of testing, the systolic system for modular exponentiation was not a working construction. </a:t>
            </a:r>
          </a:p>
          <a:p>
            <a:pPr algn="l"/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15567591" y="5122725"/>
            <a:ext cx="10605581" cy="3507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None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3743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748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41230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5497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871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82461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9620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09948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smtClean="0">
                <a:solidFill>
                  <a:schemeClr val="bg1"/>
                </a:solidFill>
              </a:rPr>
              <a:t>Method</a:t>
            </a:r>
            <a:endParaRPr lang="en-US" sz="3200" b="1" dirty="0" smtClean="0">
              <a:solidFill>
                <a:schemeClr val="bg1"/>
              </a:solidFill>
            </a:endParaRPr>
          </a:p>
          <a:p>
            <a:pPr algn="just"/>
            <a:r>
              <a:rPr lang="en-US" sz="3200" dirty="0" smtClean="0">
                <a:solidFill>
                  <a:schemeClr val="bg1"/>
                </a:solidFill>
              </a:rPr>
              <a:t>In order to reach the projects goal, we familiarized ourselves with the hardware programming language VHDL, its function on the FPGA board, and Montgomery’s Residue (M-res) for modular arithmetic. Modular exponentiation uses M-res to allow hardware to work in parallel and optimize speed.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22848964" y="32609401"/>
            <a:ext cx="5753734" cy="3450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None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3743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748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41230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5497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871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82461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9620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09948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i="1" dirty="0" smtClean="0">
                <a:solidFill>
                  <a:schemeClr val="bg1"/>
                </a:solidFill>
              </a:rPr>
              <a:t>Systolic Multiplier Cell</a:t>
            </a:r>
          </a:p>
          <a:p>
            <a:pPr algn="just"/>
            <a:r>
              <a:rPr lang="en-US" sz="3200" dirty="0" smtClean="0">
                <a:solidFill>
                  <a:schemeClr val="bg1"/>
                </a:solidFill>
              </a:rPr>
              <a:t>The systolic multiplier cell can be connected in a series to multiply larger numbers. The numbers are taken in binary and is also output in binary through a shift register.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" b="98500" l="500" r="988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91987" y="18256262"/>
            <a:ext cx="6291239" cy="629123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4335" y="32609401"/>
            <a:ext cx="10387349" cy="4674307"/>
          </a:xfrm>
          <a:prstGeom prst="rect">
            <a:avLst/>
          </a:prstGeom>
        </p:spPr>
      </p:pic>
      <p:sp>
        <p:nvSpPr>
          <p:cNvPr id="28" name="Subtitle 2"/>
          <p:cNvSpPr txBox="1">
            <a:spLocks/>
          </p:cNvSpPr>
          <p:nvPr/>
        </p:nvSpPr>
        <p:spPr>
          <a:xfrm>
            <a:off x="4981579" y="37946961"/>
            <a:ext cx="4570695" cy="18574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None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3743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748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41230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5497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871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82461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9620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09948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i="1" dirty="0" smtClean="0">
                <a:solidFill>
                  <a:schemeClr val="bg1"/>
                </a:solidFill>
              </a:rPr>
              <a:t>Full Adder</a:t>
            </a:r>
          </a:p>
          <a:p>
            <a:pPr algn="just"/>
            <a:r>
              <a:rPr lang="en-US" sz="3200" dirty="0" smtClean="0">
                <a:solidFill>
                  <a:schemeClr val="bg1"/>
                </a:solidFill>
              </a:rPr>
              <a:t>The full adder takes 3 inputs and gives 2 outputs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73793" y="29663768"/>
            <a:ext cx="8077200" cy="8128000"/>
          </a:xfrm>
          <a:prstGeom prst="rect">
            <a:avLst/>
          </a:prstGeom>
        </p:spPr>
      </p:pic>
      <p:sp>
        <p:nvSpPr>
          <p:cNvPr id="60" name="Subtitle 2"/>
          <p:cNvSpPr txBox="1">
            <a:spLocks/>
          </p:cNvSpPr>
          <p:nvPr/>
        </p:nvSpPr>
        <p:spPr>
          <a:xfrm>
            <a:off x="14003298" y="41201800"/>
            <a:ext cx="2268615" cy="677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None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3743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748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41230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5497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871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82461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9620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09948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chemeClr val="bg1"/>
                </a:solidFill>
              </a:rPr>
              <a:t>Group 65b</a:t>
            </a:r>
          </a:p>
        </p:txBody>
      </p:sp>
    </p:spTree>
    <p:extLst>
      <p:ext uri="{BB962C8B-B14F-4D97-AF65-F5344CB8AC3E}">
        <p14:creationId xmlns:p14="http://schemas.microsoft.com/office/powerpoint/2010/main" val="30711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363</TotalTime>
  <Words>294</Words>
  <Application>Microsoft Macintosh PowerPoint</Application>
  <PresentationFormat>Custom</PresentationFormat>
  <Paragraphs>15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ALGORITHMS IN HARDWARE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Hardware bitches</dc:title>
  <dc:creator>Simon Karing</dc:creator>
  <cp:lastModifiedBy>Simon Karing</cp:lastModifiedBy>
  <cp:revision>46</cp:revision>
  <dcterms:created xsi:type="dcterms:W3CDTF">2017-05-15T11:08:25Z</dcterms:created>
  <dcterms:modified xsi:type="dcterms:W3CDTF">2017-05-31T10:22:46Z</dcterms:modified>
</cp:coreProperties>
</file>